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sldIdLst>
    <p:sldId id="256" r:id="rId2"/>
    <p:sldId id="279" r:id="rId3"/>
    <p:sldId id="280" r:id="rId4"/>
    <p:sldId id="281" r:id="rId5"/>
    <p:sldId id="282" r:id="rId6"/>
    <p:sldId id="284" r:id="rId7"/>
    <p:sldId id="292" r:id="rId8"/>
    <p:sldId id="283" r:id="rId9"/>
    <p:sldId id="286" r:id="rId10"/>
    <p:sldId id="291" r:id="rId1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F04"/>
    <a:srgbClr val="DD4F1F"/>
    <a:srgbClr val="CBFCCB"/>
    <a:srgbClr val="003300"/>
    <a:srgbClr val="422C16"/>
    <a:srgbClr val="0C788E"/>
    <a:srgbClr val="025198"/>
    <a:srgbClr val="000099"/>
    <a:srgbClr val="EEC1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20"/>
    <p:restoredTop sz="91437"/>
  </p:normalViewPr>
  <p:slideViewPr>
    <p:cSldViewPr>
      <p:cViewPr varScale="1">
        <p:scale>
          <a:sx n="122" d="100"/>
          <a:sy n="122" d="100"/>
        </p:scale>
        <p:origin x="192" y="2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13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0544A3A5-0FBE-9641-B4F3-D99B740DBE0D}" type="datetime1">
              <a:rPr lang="fr-FR"/>
              <a:pPr>
                <a:defRPr/>
              </a:pPr>
              <a:t>16/05/2025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CH" noProof="0"/>
              <a:t>Cliquez pour modifier les styles du texte du masque</a:t>
            </a:r>
          </a:p>
          <a:p>
            <a:pPr lvl="1"/>
            <a:r>
              <a:rPr lang="fr-CH" noProof="0"/>
              <a:t>Deuxième niveau</a:t>
            </a:r>
          </a:p>
          <a:p>
            <a:pPr lvl="2"/>
            <a:r>
              <a:rPr lang="fr-CH" noProof="0"/>
              <a:t>Troisième niveau</a:t>
            </a:r>
          </a:p>
          <a:p>
            <a:pPr lvl="3"/>
            <a:r>
              <a:rPr lang="fr-CH" noProof="0"/>
              <a:t>Quatrième niveau</a:t>
            </a:r>
          </a:p>
          <a:p>
            <a:pPr lvl="4"/>
            <a:r>
              <a:rPr lang="fr-CH" noProof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F9AFC514-825D-E547-8A72-B461BC5D36E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40808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0" charset="-128"/>
        <a:cs typeface="ＭＳ Ｐゴシック" pitchFamily="8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AFC514-825D-E547-8A72-B461BC5D36E7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9094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AFC514-825D-E547-8A72-B461BC5D36E7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0990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AFC514-825D-E547-8A72-B461BC5D36E7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7336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AFC514-825D-E547-8A72-B461BC5D36E7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4299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B5120-ED38-2C4A-8AAF-7FAE5E51F760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3505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00BF5-F949-DE4F-9C2A-4EF74142762B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1061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63068-9CAB-7B4F-854D-8B859B350DA2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8743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B5915-002D-EC40-BBDD-4F6A8FA9466E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9429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57AB6-1263-AF49-A225-3CDFBA14BD89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341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9A0DC-F000-7742-AEF3-433B2EC03502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0020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1E9F8-A4C2-BB40-8B9F-CA1787443F27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9656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162A8-9A74-2448-B3B7-A0AF5EEB3E2F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3080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63C86-2145-3440-8D83-E1F3C4834E3F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85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D2D7B-FA9D-5A4E-89EF-4D857AA181A0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7550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2D57B-1F42-7649-A01F-D4375B58D5D8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8613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Arial" charset="0"/>
              </a:defRPr>
            </a:lvl1pPr>
          </a:lstStyle>
          <a:p>
            <a:pPr>
              <a:defRPr/>
            </a:pPr>
            <a:fld id="{67325A7A-4531-C149-AA5B-461970E52908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pitchFamily="80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pitchFamily="80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pitchFamily="80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pitchFamily="80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jpg"/><Relationship Id="rId16" Type="http://schemas.openxmlformats.org/officeDocument/2006/relationships/image" Target="../media/image2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1043608" y="1371600"/>
            <a:ext cx="7705105" cy="977280"/>
          </a:xfrm>
        </p:spPr>
        <p:txBody>
          <a:bodyPr/>
          <a:lstStyle/>
          <a:p>
            <a:pPr algn="r" eaLnBrk="1" hangingPunct="1"/>
            <a:r>
              <a:rPr lang="es-UY" sz="2800" b="1" dirty="0">
                <a:solidFill>
                  <a:srgbClr val="003300"/>
                </a:solidFill>
                <a:latin typeface="Arial" charset="0"/>
              </a:rPr>
              <a:t>Recovering from Trauma and Neurosis: What Primal Therapy Can Contribute</a:t>
            </a:r>
            <a:endParaRPr lang="es-ES" sz="2800" b="1" dirty="0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14339" name="Rectangle 122"/>
          <p:cNvSpPr>
            <a:spLocks noChangeArrowheads="1"/>
          </p:cNvSpPr>
          <p:nvPr/>
        </p:nvSpPr>
        <p:spPr bwMode="auto">
          <a:xfrm>
            <a:off x="755576" y="762000"/>
            <a:ext cx="79931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fr-CH" sz="2000" b="1" dirty="0">
                <a:solidFill>
                  <a:srgbClr val="003300"/>
                </a:solidFill>
              </a:rPr>
              <a:t>International Psychohistorical Association —  May 24, 2025</a:t>
            </a:r>
            <a:endParaRPr lang="es-ES" sz="2000" b="1" dirty="0">
              <a:solidFill>
                <a:srgbClr val="0033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1090F4-BF0C-CBA2-5EF6-8DB8D7442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784" y="2564904"/>
            <a:ext cx="6516216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Helvetica" pitchFamily="2" charset="0"/>
                <a:cs typeface="Helvetica" charset="0"/>
              </a:rPr>
              <a:t>Trauma, Neurosis and irrational behaviors.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Helvetica" pitchFamily="2" charset="0"/>
              </a:rPr>
              <a:t>Neurophysiological process in coping with suffering.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Helvetica" pitchFamily="2" charset="0"/>
              </a:rPr>
              <a:t>Primal Therapy or “Neurosis in reverse”.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6784E36-8F15-6A19-012C-E3FC676CE5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2200" y="4221088"/>
            <a:ext cx="2085837" cy="2085837"/>
          </a:xfrm>
          <a:prstGeom prst="rect">
            <a:avLst/>
          </a:prstGeom>
          <a:ln w="3810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id="{7F8CCEBA-04AE-1B4B-96DA-31727F0CA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9" y="406924"/>
            <a:ext cx="7560840" cy="763524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Optima" panose="02000503060000020004" pitchFamily="2" charset="0"/>
              </a:rPr>
              <a:t>Questions Opened for Discussion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AD6D174-A7DA-1442-875C-5DDBEC438730}"/>
              </a:ext>
            </a:extLst>
          </p:cNvPr>
          <p:cNvSpPr txBox="1"/>
          <p:nvPr/>
        </p:nvSpPr>
        <p:spPr>
          <a:xfrm>
            <a:off x="2757055" y="85621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266E9A9-327B-C982-5136-BD793DD58C94}"/>
              </a:ext>
            </a:extLst>
          </p:cNvPr>
          <p:cNvSpPr txBox="1"/>
          <p:nvPr/>
        </p:nvSpPr>
        <p:spPr>
          <a:xfrm>
            <a:off x="503548" y="2564904"/>
            <a:ext cx="813690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noProof="0" dirty="0">
                <a:latin typeface="Helvetica" pitchFamily="2" charset="0"/>
              </a:rPr>
              <a:t>How do our hidden wounds resurface, particularly during troubled times?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>
                <a:latin typeface="Helvetica" pitchFamily="2" charset="0"/>
              </a:rPr>
              <a:t>In what ways do we cope with this resurfacing, both individually and collectively?</a:t>
            </a:r>
            <a:endParaRPr lang="en-US" sz="2000" noProof="0" dirty="0">
              <a:latin typeface="Helvetica" pitchFamily="2" charset="0"/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noProof="0" dirty="0">
                <a:latin typeface="Helvetica" pitchFamily="2" charset="0"/>
              </a:rPr>
              <a:t>Could a better understanding of the three brain languages offer new paths for healing?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1A1CD73-1291-B208-68E7-332258B23077}"/>
              </a:ext>
            </a:extLst>
          </p:cNvPr>
          <p:cNvSpPr txBox="1"/>
          <p:nvPr/>
        </p:nvSpPr>
        <p:spPr>
          <a:xfrm>
            <a:off x="503547" y="4657785"/>
            <a:ext cx="813690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noProof="0" dirty="0">
                <a:latin typeface="Helvetica" pitchFamily="2" charset="0"/>
              </a:rPr>
              <a:t>How  can we move beyond the fight, flight or freeze response?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noProof="0" dirty="0">
                <a:latin typeface="Helvetica" pitchFamily="2" charset="0"/>
              </a:rPr>
              <a:t>Can we learn how to self-regulate in public debates and discourses?</a:t>
            </a:r>
          </a:p>
        </p:txBody>
      </p:sp>
    </p:spTree>
    <p:extLst>
      <p:ext uri="{BB962C8B-B14F-4D97-AF65-F5344CB8AC3E}">
        <p14:creationId xmlns:p14="http://schemas.microsoft.com/office/powerpoint/2010/main" val="384223394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4C03E0-5F38-724F-8FA4-C684E6E47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1" y="274638"/>
            <a:ext cx="7740813" cy="1143000"/>
          </a:xfrm>
        </p:spPr>
        <p:txBody>
          <a:bodyPr/>
          <a:lstStyle/>
          <a:p>
            <a:r>
              <a:rPr lang="en-US" sz="3600" b="1" spc="100" dirty="0">
                <a:latin typeface="Optima" panose="02000503060000020004" pitchFamily="2" charset="0"/>
              </a:rPr>
              <a:t>Articulation of the Presentation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EE95F5A-D16D-8479-3170-C1272FBFB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102" y="2348880"/>
            <a:ext cx="3253284" cy="3253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63BB31A-0DA2-1A55-49B5-F161A6EFB68B}"/>
              </a:ext>
            </a:extLst>
          </p:cNvPr>
          <p:cNvSpPr txBox="1"/>
          <p:nvPr/>
        </p:nvSpPr>
        <p:spPr>
          <a:xfrm>
            <a:off x="431540" y="5832133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Psychologist and psychotherapist Arthur Janov, creator of Primal Therapy, 1998.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BE1745BF-C979-6CEC-7BC5-02514383E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5976" y="2492896"/>
            <a:ext cx="4644468" cy="334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itchFamily="2" charset="0"/>
              </a:rPr>
              <a:t>The 60’s and the historical context.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itchFamily="2" charset="0"/>
              </a:rPr>
              <a:t>What Primal Therapy is about and what it’s not.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itchFamily="2" charset="0"/>
              </a:rPr>
              <a:t>Beliefs and ideologies as coping mechanisms.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itchFamily="2" charset="0"/>
              </a:rPr>
              <a:t>The Primal Therapy process.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itchFamily="2" charset="0"/>
              </a:rPr>
              <a:t>How could this process help in our daily lives and close environment?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4568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id="{7F8CCEBA-04AE-1B4B-96DA-31727F0CA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436124"/>
            <a:ext cx="7272808" cy="763524"/>
          </a:xfrm>
        </p:spPr>
        <p:txBody>
          <a:bodyPr>
            <a:noAutofit/>
          </a:bodyPr>
          <a:lstStyle/>
          <a:p>
            <a:r>
              <a:rPr lang="fr-FR" sz="3600" b="1" spc="-130" dirty="0">
                <a:latin typeface="Optima" panose="02000503060000020004" pitchFamily="2" charset="0"/>
              </a:rPr>
              <a:t>The </a:t>
            </a:r>
            <a:r>
              <a:rPr lang="fr-FR" sz="3600" b="1" spc="-130" dirty="0" err="1">
                <a:latin typeface="Optima" panose="02000503060000020004" pitchFamily="2" charset="0"/>
              </a:rPr>
              <a:t>Context</a:t>
            </a:r>
            <a:r>
              <a:rPr lang="fr-FR" sz="3600" b="1" spc="-130" dirty="0">
                <a:latin typeface="Optima" panose="02000503060000020004" pitchFamily="2" charset="0"/>
              </a:rPr>
              <a:t> of the 60’s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3167A06-C9EA-EE40-AD92-0C485077BF41}"/>
              </a:ext>
            </a:extLst>
          </p:cNvPr>
          <p:cNvSpPr txBox="1"/>
          <p:nvPr/>
        </p:nvSpPr>
        <p:spPr>
          <a:xfrm>
            <a:off x="899592" y="2370808"/>
            <a:ext cx="432048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Helvetica" pitchFamily="2" charset="0"/>
              </a:rPr>
              <a:t>Non-fulfillment of fundamental needs in childhood.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Helvetica" pitchFamily="2" charset="0"/>
              </a:rPr>
              <a:t>Repression mechanisms at the root of neurosis.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Helvetica" pitchFamily="2" charset="0"/>
              </a:rPr>
              <a:t>Reversing the neurotic process by feeling repressed sufferings.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301235B-F5DF-B309-0784-D0429847B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8144" y="2010772"/>
            <a:ext cx="2613368" cy="4198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2C2E79D-E155-202E-65C1-2FA66130249E}"/>
              </a:ext>
            </a:extLst>
          </p:cNvPr>
          <p:cNvSpPr txBox="1"/>
          <p:nvPr/>
        </p:nvSpPr>
        <p:spPr>
          <a:xfrm>
            <a:off x="662488" y="4639294"/>
            <a:ext cx="781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kern="100" spc="150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“Some years ago, I heard something that was to change the course of my professional life and the lives of my patients.”</a:t>
            </a:r>
            <a:endParaRPr lang="fr-FR" sz="2400" b="1" spc="150" dirty="0">
              <a:ln w="9525">
                <a:solidFill>
                  <a:srgbClr val="FFC000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elvetica" pitchFamily="2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FA74E0D-F6A4-826F-D0D3-F3653795FCE1}"/>
              </a:ext>
            </a:extLst>
          </p:cNvPr>
          <p:cNvSpPr txBox="1"/>
          <p:nvPr/>
        </p:nvSpPr>
        <p:spPr>
          <a:xfrm>
            <a:off x="905021" y="4420129"/>
            <a:ext cx="432048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Helvetica" pitchFamily="2" charset="0"/>
              </a:rPr>
              <a:t>A formidable revolution in a favorable historical context.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Helvetica" pitchFamily="2" charset="0"/>
              </a:rPr>
              <a:t>Celebrities worked with Janov.</a:t>
            </a:r>
          </a:p>
        </p:txBody>
      </p:sp>
    </p:spTree>
    <p:extLst>
      <p:ext uri="{BB962C8B-B14F-4D97-AF65-F5344CB8AC3E}">
        <p14:creationId xmlns:p14="http://schemas.microsoft.com/office/powerpoint/2010/main" val="134900305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1" uiExpand="1" build="p"/>
      <p:bldP spid="5" grpId="0"/>
      <p:bldP spid="5" grpId="1"/>
      <p:bldP spid="11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5DB06FE-1C33-0029-86C9-CC109D588B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921" y="2940254"/>
            <a:ext cx="2616853" cy="260761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sx="102000" sy="102000" algn="tl" rotWithShape="0">
              <a:prstClr val="black">
                <a:alpha val="30000"/>
              </a:prstClr>
            </a:outerShdw>
          </a:effectLst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7F8CCEBA-04AE-1B4B-96DA-31727F0CA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356008"/>
            <a:ext cx="8028384" cy="763524"/>
          </a:xfrm>
        </p:spPr>
        <p:txBody>
          <a:bodyPr>
            <a:noAutofit/>
          </a:bodyPr>
          <a:lstStyle/>
          <a:p>
            <a:r>
              <a:rPr lang="fr-FR" sz="3600" b="1" dirty="0" err="1">
                <a:latin typeface="Optima" panose="02000503060000020004" pitchFamily="2" charset="0"/>
              </a:rPr>
              <a:t>What</a:t>
            </a:r>
            <a:r>
              <a:rPr lang="fr-FR" sz="3600" b="1" dirty="0">
                <a:latin typeface="Optima" panose="02000503060000020004" pitchFamily="2" charset="0"/>
              </a:rPr>
              <a:t> Primal </a:t>
            </a:r>
            <a:r>
              <a:rPr lang="fr-FR" sz="3600" b="1" dirty="0" err="1">
                <a:latin typeface="Optima" panose="02000503060000020004" pitchFamily="2" charset="0"/>
              </a:rPr>
              <a:t>Therapy</a:t>
            </a:r>
            <a:r>
              <a:rPr lang="fr-FR" sz="3600" b="1" dirty="0">
                <a:latin typeface="Optima" panose="02000503060000020004" pitchFamily="2" charset="0"/>
              </a:rPr>
              <a:t> </a:t>
            </a:r>
            <a:r>
              <a:rPr lang="fr-FR" sz="3600" b="1" dirty="0" err="1">
                <a:latin typeface="Optima" panose="02000503060000020004" pitchFamily="2" charset="0"/>
              </a:rPr>
              <a:t>is</a:t>
            </a:r>
            <a:r>
              <a:rPr lang="fr-FR" sz="3600" b="1" dirty="0">
                <a:latin typeface="Optima" panose="02000503060000020004" pitchFamily="2" charset="0"/>
              </a:rPr>
              <a:t> About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AD6D174-A7DA-1442-875C-5DDBEC438730}"/>
              </a:ext>
            </a:extLst>
          </p:cNvPr>
          <p:cNvSpPr txBox="1"/>
          <p:nvPr/>
        </p:nvSpPr>
        <p:spPr>
          <a:xfrm>
            <a:off x="2757055" y="85621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41363159-B09F-F992-0CDC-6E026A88307D}"/>
              </a:ext>
            </a:extLst>
          </p:cNvPr>
          <p:cNvCxnSpPr>
            <a:cxnSpLocks/>
          </p:cNvCxnSpPr>
          <p:nvPr/>
        </p:nvCxnSpPr>
        <p:spPr>
          <a:xfrm flipH="1">
            <a:off x="622075" y="2811568"/>
            <a:ext cx="2864545" cy="2864991"/>
          </a:xfrm>
          <a:prstGeom prst="line">
            <a:avLst/>
          </a:prstGeom>
          <a:ln w="127000">
            <a:solidFill>
              <a:srgbClr val="FF000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57174897-8F30-1674-768A-E23646E1C3E3}"/>
              </a:ext>
            </a:extLst>
          </p:cNvPr>
          <p:cNvCxnSpPr>
            <a:cxnSpLocks/>
          </p:cNvCxnSpPr>
          <p:nvPr/>
        </p:nvCxnSpPr>
        <p:spPr>
          <a:xfrm flipH="1" flipV="1">
            <a:off x="622075" y="2811568"/>
            <a:ext cx="2864545" cy="2864991"/>
          </a:xfrm>
          <a:prstGeom prst="line">
            <a:avLst/>
          </a:prstGeom>
          <a:ln w="127000">
            <a:solidFill>
              <a:srgbClr val="FF000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ctangle 3">
            <a:extLst>
              <a:ext uri="{FF2B5EF4-FFF2-40B4-BE49-F238E27FC236}">
                <a16:creationId xmlns:a16="http://schemas.microsoft.com/office/drawing/2014/main" id="{7A95C723-EFFF-07DA-6A7F-2B613C63F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2820" y="2924944"/>
            <a:ext cx="484910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itchFamily="2" charset="0"/>
              </a:rPr>
              <a:t>Primal Therapy is not about screaming or retraumatizing.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itchFamily="2" charset="0"/>
              </a:rPr>
              <a:t>Repression of suffering is our main survival mechanism.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itchFamily="2" charset="0"/>
              </a:rPr>
              <a:t>Chronic tension generates a host of symptoms.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itchFamily="2" charset="0"/>
              </a:rPr>
              <a:t>The personality splits into a Real and an Unreal Self.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CA23A00-10D1-BAD3-8AA6-4C61FECEE01A}"/>
              </a:ext>
            </a:extLst>
          </p:cNvPr>
          <p:cNvSpPr txBox="1"/>
          <p:nvPr/>
        </p:nvSpPr>
        <p:spPr>
          <a:xfrm>
            <a:off x="435876" y="3429000"/>
            <a:ext cx="8028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kern="100" spc="150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“Neurosis is a symbolic behavior in defense against excessive </a:t>
            </a:r>
            <a:r>
              <a:rPr lang="en-US" sz="2400" b="1" i="1" kern="100" spc="150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psychobiolobic</a:t>
            </a:r>
            <a:r>
              <a:rPr lang="en-US" sz="2400" b="1" i="1" kern="100" spc="150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pain.</a:t>
            </a:r>
          </a:p>
          <a:p>
            <a:pPr algn="ctr"/>
            <a:endParaRPr lang="en-US" sz="2400" b="1" i="1" kern="100" spc="150" dirty="0">
              <a:ln w="9525">
                <a:solidFill>
                  <a:srgbClr val="FFC000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elvetica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i="1" kern="100" spc="150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Neurosis is self-perpetuating because symbolic satisfactions cannot fulfill real needs.”</a:t>
            </a:r>
            <a:endParaRPr lang="fr-FR" sz="2400" b="1" spc="150" dirty="0">
              <a:ln w="9525">
                <a:solidFill>
                  <a:srgbClr val="FFC000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15126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/>
      <p:bldP spid="25" grpId="1" uiExpand="1" build="allAtOnce" rev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5589D2E-B738-E98D-3DE8-E20F81100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2525" y="2083879"/>
            <a:ext cx="2697503" cy="4153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C3FFE48-8519-CC48-F48F-84C2015F9033}"/>
              </a:ext>
            </a:extLst>
          </p:cNvPr>
          <p:cNvSpPr txBox="1"/>
          <p:nvPr/>
        </p:nvSpPr>
        <p:spPr>
          <a:xfrm>
            <a:off x="438291" y="2636912"/>
            <a:ext cx="4933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spc="-50" noProof="0" dirty="0">
                <a:latin typeface="Helvetica" pitchFamily="2" charset="0"/>
              </a:rPr>
              <a:t>Challenge in belief means too much access to imprinted pain.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7F8CCEBA-04AE-1B4B-96DA-31727F0CA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550" y="372095"/>
            <a:ext cx="8398775" cy="763524"/>
          </a:xfrm>
        </p:spPr>
        <p:txBody>
          <a:bodyPr>
            <a:noAutofit/>
          </a:bodyPr>
          <a:lstStyle/>
          <a:p>
            <a:r>
              <a:rPr lang="fr-FR" sz="3600" b="1" dirty="0" err="1">
                <a:latin typeface="Optima" panose="02000503060000020004" pitchFamily="2" charset="0"/>
              </a:rPr>
              <a:t>Belief</a:t>
            </a:r>
            <a:r>
              <a:rPr lang="fr-FR" sz="3600" b="1" dirty="0">
                <a:latin typeface="Optima" panose="02000503060000020004" pitchFamily="2" charset="0"/>
              </a:rPr>
              <a:t> as a Coping </a:t>
            </a:r>
            <a:r>
              <a:rPr lang="fr-FR" sz="3600" b="1" dirty="0" err="1">
                <a:latin typeface="Optima" panose="02000503060000020004" pitchFamily="2" charset="0"/>
              </a:rPr>
              <a:t>Mechanism</a:t>
            </a:r>
            <a:endParaRPr lang="fr-FR" sz="3600" b="1" dirty="0">
              <a:latin typeface="Optima" panose="02000503060000020004" pitchFamily="2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AD6D174-A7DA-1442-875C-5DDBEC438730}"/>
              </a:ext>
            </a:extLst>
          </p:cNvPr>
          <p:cNvSpPr txBox="1"/>
          <p:nvPr/>
        </p:nvSpPr>
        <p:spPr>
          <a:xfrm>
            <a:off x="2757055" y="85621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5" name="Image 4" descr="Une image contenant texte, journal, Actualités, Coupure de presse&#10;&#10;Le contenu généré par l’IA peut être incorrect.">
            <a:extLst>
              <a:ext uri="{FF2B5EF4-FFF2-40B4-BE49-F238E27FC236}">
                <a16:creationId xmlns:a16="http://schemas.microsoft.com/office/drawing/2014/main" id="{03CE05B5-D8A5-4263-701E-A6E41F8497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0487">
            <a:off x="5170511" y="4542567"/>
            <a:ext cx="1384027" cy="186843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6DE05AF-AB11-77AD-4F17-B06D119921A3}"/>
              </a:ext>
            </a:extLst>
          </p:cNvPr>
          <p:cNvSpPr txBox="1"/>
          <p:nvPr/>
        </p:nvSpPr>
        <p:spPr>
          <a:xfrm>
            <a:off x="421941" y="3344798"/>
            <a:ext cx="4950278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spc="-50" dirty="0">
                <a:latin typeface="Helvetica" pitchFamily="2" charset="0"/>
              </a:rPr>
              <a:t>Primal Pain like geological fault lines.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spc="-50" noProof="0" dirty="0">
                <a:latin typeface="Helvetica" pitchFamily="2" charset="0"/>
              </a:rPr>
              <a:t>Beliefs channel and absorb the energy of the pain, as does a pain killer.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spc="-50" dirty="0">
                <a:latin typeface="Helvetica" pitchFamily="2" charset="0"/>
              </a:rPr>
              <a:t>Feelings of aloneness and hopelessness going back to the first months of life.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spc="-50" noProof="0" dirty="0">
                <a:latin typeface="Helvetica" pitchFamily="2" charset="0"/>
              </a:rPr>
              <a:t>Patriotism as a defense against the fear of not belonging.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8D4F2E1-15FD-E068-09EF-44B225CB21FE}"/>
              </a:ext>
            </a:extLst>
          </p:cNvPr>
          <p:cNvSpPr txBox="1"/>
          <p:nvPr/>
        </p:nvSpPr>
        <p:spPr>
          <a:xfrm>
            <a:off x="827584" y="3059978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kern="100" spc="150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“Fervent believers most often have catastrophic very early lives.”</a:t>
            </a:r>
            <a:endParaRPr lang="fr-FR" sz="2400" b="1" spc="150" dirty="0">
              <a:ln w="9525">
                <a:solidFill>
                  <a:srgbClr val="FFC000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elvetica" pitchFamily="2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EF44F5B-C8BE-FEA3-3F1C-96BD8D26C84D}"/>
              </a:ext>
            </a:extLst>
          </p:cNvPr>
          <p:cNvSpPr txBox="1"/>
          <p:nvPr/>
        </p:nvSpPr>
        <p:spPr>
          <a:xfrm>
            <a:off x="-73024" y="4325589"/>
            <a:ext cx="9217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kern="100" spc="150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“Having unreal ideas as an adult is just a logical extension of what happened in early childhood.”</a:t>
            </a:r>
            <a:endParaRPr lang="fr-FR" sz="2400" b="1" spc="150" dirty="0">
              <a:ln w="9525">
                <a:solidFill>
                  <a:srgbClr val="FFC000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elvetica" pitchFamily="2" charset="0"/>
            </a:endParaRPr>
          </a:p>
        </p:txBody>
      </p:sp>
      <p:pic>
        <p:nvPicPr>
          <p:cNvPr id="23" name="Image 22" descr="Une image contenant texte, capture d’écran, dessin humoristique&#10;&#10;Le contenu généré par l’IA peut être incorrect.">
            <a:extLst>
              <a:ext uri="{FF2B5EF4-FFF2-40B4-BE49-F238E27FC236}">
                <a16:creationId xmlns:a16="http://schemas.microsoft.com/office/drawing/2014/main" id="{E2CE3287-B88A-DC48-8428-5F039EA4F7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0" y="2066225"/>
            <a:ext cx="5325338" cy="3990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Image 24" descr="Une image contenant personne, noir et blanc, Visage humain, livre&#10;&#10;Le contenu généré par l’IA peut être incorrect.">
            <a:extLst>
              <a:ext uri="{FF2B5EF4-FFF2-40B4-BE49-F238E27FC236}">
                <a16:creationId xmlns:a16="http://schemas.microsoft.com/office/drawing/2014/main" id="{26B243DC-F333-1EE1-A33E-56F774355D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604" y="4039202"/>
            <a:ext cx="1732938" cy="2464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Éclair 25">
            <a:extLst>
              <a:ext uri="{FF2B5EF4-FFF2-40B4-BE49-F238E27FC236}">
                <a16:creationId xmlns:a16="http://schemas.microsoft.com/office/drawing/2014/main" id="{9AC12387-ABC2-0E68-8477-DD9F368FE239}"/>
              </a:ext>
            </a:extLst>
          </p:cNvPr>
          <p:cNvSpPr/>
          <p:nvPr/>
        </p:nvSpPr>
        <p:spPr>
          <a:xfrm flipH="1">
            <a:off x="2947579" y="1659721"/>
            <a:ext cx="1774230" cy="1593551"/>
          </a:xfrm>
          <a:prstGeom prst="lightningBol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F3AB46F0-EA90-24FC-17EC-FDA8C6808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2119" y="2492896"/>
            <a:ext cx="3366205" cy="2899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itchFamily="2" charset="0"/>
              </a:rPr>
              <a:t>Trauma sets deviation of key structures in the brain.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itchFamily="2" charset="0"/>
              </a:rPr>
              <a:t>A system of gating is being set up.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itchFamily="2" charset="0"/>
              </a:rPr>
              <a:t>Feelings are suppressed but never disappear.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itchFamily="2" charset="0"/>
              </a:rPr>
              <a:t>Feelings transpose into ideas and symbolic representations.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Helvetica" pitchFamily="2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2A98C158-321B-E123-6A76-47079FAA8E59}"/>
              </a:ext>
            </a:extLst>
          </p:cNvPr>
          <p:cNvSpPr txBox="1"/>
          <p:nvPr/>
        </p:nvSpPr>
        <p:spPr>
          <a:xfrm>
            <a:off x="7272218" y="590165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Dr Paul MacLean (1913-2007)</a:t>
            </a:r>
          </a:p>
        </p:txBody>
      </p:sp>
    </p:spTree>
    <p:extLst>
      <p:ext uri="{BB962C8B-B14F-4D97-AF65-F5344CB8AC3E}">
        <p14:creationId xmlns:p14="http://schemas.microsoft.com/office/powerpoint/2010/main" val="21244905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-0.11423 -0.00116 " pathEditMode="relative" rAng="0" ptsTypes="AA">
                                      <p:cBhvr>
                                        <p:cTn id="1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2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000"/>
                            </p:stCondLst>
                            <p:childTnLst>
                              <p:par>
                                <p:cTn id="1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000"/>
                            </p:stCondLst>
                            <p:childTnLst>
                              <p:par>
                                <p:cTn id="1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0"/>
                            </p:stCondLst>
                            <p:childTnLst>
                              <p:par>
                                <p:cTn id="1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6000"/>
                            </p:stCondLst>
                            <p:childTnLst>
                              <p:par>
                                <p:cTn id="1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0" grpId="1" uiExpand="1" build="p" rev="1"/>
      <p:bldP spid="7" grpId="0" uiExpand="1" build="p"/>
      <p:bldP spid="7" grpId="1" uiExpand="1" build="p" rev="1"/>
      <p:bldP spid="12" grpId="0"/>
      <p:bldP spid="12" grpId="1"/>
      <p:bldP spid="16" grpId="0"/>
      <p:bldP spid="16" grpId="1"/>
      <p:bldP spid="26" grpId="0" animBg="1"/>
      <p:bldP spid="27" grpId="0" uiExpand="1" build="p"/>
      <p:bldP spid="28" grpId="0"/>
      <p:bldP spid="2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4C03E0-5F38-724F-8FA4-C684E6E47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274638"/>
            <a:ext cx="7651340" cy="1143000"/>
          </a:xfrm>
        </p:spPr>
        <p:txBody>
          <a:bodyPr/>
          <a:lstStyle/>
          <a:p>
            <a:r>
              <a:rPr lang="fr-FR" sz="3600" b="1" spc="100" dirty="0">
                <a:latin typeface="Optima" panose="02000503060000020004" pitchFamily="2" charset="0"/>
              </a:rPr>
              <a:t>The Primal </a:t>
            </a:r>
            <a:r>
              <a:rPr lang="fr-FR" sz="3600" b="1" spc="100" dirty="0" err="1">
                <a:latin typeface="Optima" panose="02000503060000020004" pitchFamily="2" charset="0"/>
              </a:rPr>
              <a:t>Therapy</a:t>
            </a:r>
            <a:r>
              <a:rPr lang="fr-FR" sz="3600" b="1" spc="100" dirty="0">
                <a:latin typeface="Optima" panose="02000503060000020004" pitchFamily="2" charset="0"/>
              </a:rPr>
              <a:t> Process (1/2)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0DD3814-02B3-097B-2C75-AE789C5EB62A}"/>
              </a:ext>
            </a:extLst>
          </p:cNvPr>
          <p:cNvSpPr txBox="1"/>
          <p:nvPr/>
        </p:nvSpPr>
        <p:spPr>
          <a:xfrm>
            <a:off x="755576" y="2564904"/>
            <a:ext cx="37921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spc="-50" dirty="0">
                <a:latin typeface="Helvetica" pitchFamily="2" charset="0"/>
              </a:rPr>
              <a:t>Taking neurosis in reverse.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spc="-50" dirty="0">
                <a:latin typeface="Helvetica" pitchFamily="2" charset="0"/>
              </a:rPr>
              <a:t>From current experiences to earlier roots of suffering.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spc="-50" dirty="0">
                <a:latin typeface="Helvetica" pitchFamily="2" charset="0"/>
              </a:rPr>
              <a:t>Centered on a person’s history and internal process.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spc="-50" dirty="0">
                <a:latin typeface="Helvetica" pitchFamily="2" charset="0"/>
              </a:rPr>
              <a:t>Feelings at the heart of the therapeutic process.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spc="-50" dirty="0">
                <a:latin typeface="Helvetica" pitchFamily="2" charset="0"/>
              </a:rPr>
              <a:t>Re-experiencing feelings puts an end to repression.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8C7194B2-EE4E-2921-DDF0-16F6636B1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7726" y="2060848"/>
            <a:ext cx="4365104" cy="436510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5D2A101-8C5B-211F-CEF4-648520AF45EB}"/>
              </a:ext>
            </a:extLst>
          </p:cNvPr>
          <p:cNvSpPr txBox="1"/>
          <p:nvPr/>
        </p:nvSpPr>
        <p:spPr>
          <a:xfrm>
            <a:off x="0" y="2540405"/>
            <a:ext cx="6516216" cy="732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  <a:spcAft>
                <a:spcPts val="1200"/>
              </a:spcAft>
            </a:pPr>
            <a:r>
              <a:rPr lang="en-US" sz="2000" b="1" i="1" kern="100" dirty="0">
                <a:ln w="9525">
                  <a:solidFill>
                    <a:srgbClr val="FFC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“Neurosis is a disease of feeling.”</a:t>
            </a:r>
            <a:br>
              <a:rPr lang="en-US" sz="2400" b="1" i="1" kern="100" dirty="0">
                <a:ln w="9525">
                  <a:solidFill>
                    <a:srgbClr val="FFC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200" b="1" kern="100" dirty="0">
                <a:ln w="9525">
                  <a:solidFill>
                    <a:srgbClr val="FFC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(The Primal Scream, 1970, p 20)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674C99F-BDAC-751B-119D-23F1B1B14E09}"/>
              </a:ext>
            </a:extLst>
          </p:cNvPr>
          <p:cNvSpPr txBox="1"/>
          <p:nvPr/>
        </p:nvSpPr>
        <p:spPr>
          <a:xfrm>
            <a:off x="0" y="3669477"/>
            <a:ext cx="6516216" cy="718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  <a:spcAft>
                <a:spcPts val="1200"/>
              </a:spcAft>
            </a:pPr>
            <a:r>
              <a:rPr lang="en-US" sz="2000" b="1" kern="100" dirty="0">
                <a:ln w="9525">
                  <a:solidFill>
                    <a:srgbClr val="FFC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“We are inhuman to the extent that we cannot feel.”</a:t>
            </a:r>
            <a:br>
              <a:rPr lang="en-US" b="1" kern="100" dirty="0">
                <a:ln w="9525">
                  <a:solidFill>
                    <a:srgbClr val="FFC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200" b="1" kern="100" dirty="0">
                <a:ln w="9525">
                  <a:solidFill>
                    <a:srgbClr val="FFC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(Prisoners of Pain, 1980, p.  72)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FDC3594-CA51-8B04-A863-A4E97985A31E}"/>
              </a:ext>
            </a:extLst>
          </p:cNvPr>
          <p:cNvSpPr txBox="1"/>
          <p:nvPr/>
        </p:nvSpPr>
        <p:spPr>
          <a:xfrm>
            <a:off x="0" y="4784378"/>
            <a:ext cx="6516216" cy="718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  <a:spcAft>
                <a:spcPts val="1200"/>
              </a:spcAft>
            </a:pPr>
            <a:r>
              <a:rPr lang="en-US" sz="2000" b="1" kern="100" dirty="0">
                <a:ln w="9525">
                  <a:solidFill>
                    <a:srgbClr val="FFC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vetica" pitchFamily="2" charset="0"/>
                <a:cs typeface="Times New Roman" panose="02020603050405020304" pitchFamily="18" charset="0"/>
              </a:rPr>
              <a:t>“Feeling not only heals, it gives meaning.”</a:t>
            </a:r>
            <a:br>
              <a:rPr lang="en-US" sz="1800" b="1" kern="100" dirty="0">
                <a:ln w="9525">
                  <a:solidFill>
                    <a:srgbClr val="FFC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vetica" pitchFamily="2" charset="0"/>
                <a:cs typeface="Times New Roman" panose="02020603050405020304" pitchFamily="18" charset="0"/>
              </a:rPr>
            </a:br>
            <a:r>
              <a:rPr lang="en-US" sz="1200" b="1" kern="100" dirty="0">
                <a:ln w="9525">
                  <a:solidFill>
                    <a:srgbClr val="FFC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vetica" pitchFamily="2" charset="0"/>
                <a:cs typeface="Times New Roman" panose="02020603050405020304" pitchFamily="18" charset="0"/>
              </a:rPr>
              <a:t>(The New Primal Scream, 1991, p. 366)</a:t>
            </a:r>
            <a:endParaRPr lang="fr-FR" sz="1200" b="1" dirty="0">
              <a:ln w="9525">
                <a:solidFill>
                  <a:srgbClr val="FFC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23758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0.21284 -0.00324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42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4" grpId="1" uiExpand="1" build="allAtOnce" rev="1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E92F6-2BED-CA96-80FD-038243717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1311A8-C607-1DEA-45CC-C5D5376C2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274638"/>
            <a:ext cx="7651340" cy="1143000"/>
          </a:xfrm>
        </p:spPr>
        <p:txBody>
          <a:bodyPr/>
          <a:lstStyle/>
          <a:p>
            <a:r>
              <a:rPr lang="fr-FR" sz="3600" b="1" spc="100" dirty="0">
                <a:latin typeface="Optima" panose="02000503060000020004" pitchFamily="2" charset="0"/>
              </a:rPr>
              <a:t>The Primal </a:t>
            </a:r>
            <a:r>
              <a:rPr lang="fr-FR" sz="3600" b="1" spc="100" dirty="0" err="1">
                <a:latin typeface="Optima" panose="02000503060000020004" pitchFamily="2" charset="0"/>
              </a:rPr>
              <a:t>Therapy</a:t>
            </a:r>
            <a:r>
              <a:rPr lang="fr-FR" sz="3600" b="1" spc="100" dirty="0">
                <a:latin typeface="Optima" panose="02000503060000020004" pitchFamily="2" charset="0"/>
              </a:rPr>
              <a:t> Process (2/2)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B811919-FFE8-1884-4FF4-FCA45E406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20888"/>
            <a:ext cx="3538224" cy="3409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riangle 8">
            <a:extLst>
              <a:ext uri="{FF2B5EF4-FFF2-40B4-BE49-F238E27FC236}">
                <a16:creationId xmlns:a16="http://schemas.microsoft.com/office/drawing/2014/main" id="{57204009-E42A-50D0-9F10-BB008AA8E926}"/>
              </a:ext>
            </a:extLst>
          </p:cNvPr>
          <p:cNvSpPr/>
          <p:nvPr/>
        </p:nvSpPr>
        <p:spPr>
          <a:xfrm rot="10800000">
            <a:off x="5220072" y="2636912"/>
            <a:ext cx="3024336" cy="3024336"/>
          </a:xfrm>
          <a:prstGeom prst="triangle">
            <a:avLst>
              <a:gd name="adj" fmla="val 4708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852F5CEA-7803-FD54-044B-9AAAA10EAC1A}"/>
              </a:ext>
            </a:extLst>
          </p:cNvPr>
          <p:cNvCxnSpPr/>
          <p:nvPr/>
        </p:nvCxnSpPr>
        <p:spPr>
          <a:xfrm>
            <a:off x="5724128" y="3573016"/>
            <a:ext cx="2088232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DC715F6-1EE8-7959-24FB-FA7D766CBA6B}"/>
              </a:ext>
            </a:extLst>
          </p:cNvPr>
          <p:cNvCxnSpPr>
            <a:cxnSpLocks/>
          </p:cNvCxnSpPr>
          <p:nvPr/>
        </p:nvCxnSpPr>
        <p:spPr>
          <a:xfrm>
            <a:off x="6300192" y="4653136"/>
            <a:ext cx="1008112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6" name="Graphique 15" descr="Badge 1 contour">
            <a:extLst>
              <a:ext uri="{FF2B5EF4-FFF2-40B4-BE49-F238E27FC236}">
                <a16:creationId xmlns:a16="http://schemas.microsoft.com/office/drawing/2014/main" id="{5A636278-FC39-51D8-2A8B-406555303B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00590" y="4898214"/>
            <a:ext cx="432048" cy="432048"/>
          </a:xfrm>
          <a:prstGeom prst="rect">
            <a:avLst/>
          </a:prstGeom>
        </p:spPr>
      </p:pic>
      <p:pic>
        <p:nvPicPr>
          <p:cNvPr id="18" name="Graphique 17" descr="Badge contour">
            <a:extLst>
              <a:ext uri="{FF2B5EF4-FFF2-40B4-BE49-F238E27FC236}">
                <a16:creationId xmlns:a16="http://schemas.microsoft.com/office/drawing/2014/main" id="{49F911DE-08A3-839F-44A4-4E6F8D1960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00590" y="3935007"/>
            <a:ext cx="432048" cy="432048"/>
          </a:xfrm>
          <a:prstGeom prst="rect">
            <a:avLst/>
          </a:prstGeom>
        </p:spPr>
      </p:pic>
      <p:pic>
        <p:nvPicPr>
          <p:cNvPr id="20" name="Graphique 19" descr="Badge 3 contour">
            <a:extLst>
              <a:ext uri="{FF2B5EF4-FFF2-40B4-BE49-F238E27FC236}">
                <a16:creationId xmlns:a16="http://schemas.microsoft.com/office/drawing/2014/main" id="{20BBEA42-E000-A4EC-D5DC-564AF4C79E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00590" y="2971800"/>
            <a:ext cx="432048" cy="432048"/>
          </a:xfrm>
          <a:prstGeom prst="rect">
            <a:avLst/>
          </a:prstGeom>
        </p:spPr>
      </p:pic>
      <p:pic>
        <p:nvPicPr>
          <p:cNvPr id="22" name="Graphique 21" descr="Bébé contour">
            <a:extLst>
              <a:ext uri="{FF2B5EF4-FFF2-40B4-BE49-F238E27FC236}">
                <a16:creationId xmlns:a16="http://schemas.microsoft.com/office/drawing/2014/main" id="{514F685D-9B44-487D-F717-F1C50D439E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34713" y="4792291"/>
            <a:ext cx="539070" cy="539070"/>
          </a:xfrm>
          <a:prstGeom prst="rect">
            <a:avLst/>
          </a:prstGeom>
        </p:spPr>
      </p:pic>
      <p:pic>
        <p:nvPicPr>
          <p:cNvPr id="26" name="Graphique 25" descr="Intelligence artificielle contour">
            <a:extLst>
              <a:ext uri="{FF2B5EF4-FFF2-40B4-BE49-F238E27FC236}">
                <a16:creationId xmlns:a16="http://schemas.microsoft.com/office/drawing/2014/main" id="{9DD6D2D7-7FA0-F33B-F779-74AD03395F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74406" y="2861177"/>
            <a:ext cx="539075" cy="539075"/>
          </a:xfrm>
          <a:prstGeom prst="rect">
            <a:avLst/>
          </a:prstGeom>
        </p:spPr>
      </p:pic>
      <p:pic>
        <p:nvPicPr>
          <p:cNvPr id="29" name="Graphique 28" descr="Contour de visage en colère contour">
            <a:extLst>
              <a:ext uri="{FF2B5EF4-FFF2-40B4-BE49-F238E27FC236}">
                <a16:creationId xmlns:a16="http://schemas.microsoft.com/office/drawing/2014/main" id="{B17ED624-E711-98C3-B254-A615BCDBAD8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805852" y="3832601"/>
            <a:ext cx="535862" cy="535862"/>
          </a:xfrm>
          <a:prstGeom prst="rect">
            <a:avLst/>
          </a:prstGeom>
        </p:spPr>
      </p:pic>
      <p:sp>
        <p:nvSpPr>
          <p:cNvPr id="30" name="Flèche vers le bas 29">
            <a:extLst>
              <a:ext uri="{FF2B5EF4-FFF2-40B4-BE49-F238E27FC236}">
                <a16:creationId xmlns:a16="http://schemas.microsoft.com/office/drawing/2014/main" id="{34693D0E-3BF1-5E9B-26B5-7D6F09AF8729}"/>
              </a:ext>
            </a:extLst>
          </p:cNvPr>
          <p:cNvSpPr/>
          <p:nvPr/>
        </p:nvSpPr>
        <p:spPr>
          <a:xfrm rot="19847587">
            <a:off x="5896760" y="3354524"/>
            <a:ext cx="45719" cy="412691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lèche vers le bas 31">
            <a:extLst>
              <a:ext uri="{FF2B5EF4-FFF2-40B4-BE49-F238E27FC236}">
                <a16:creationId xmlns:a16="http://schemas.microsoft.com/office/drawing/2014/main" id="{CD9C29B6-31BE-1B6E-E614-7FD1E57423FB}"/>
              </a:ext>
            </a:extLst>
          </p:cNvPr>
          <p:cNvSpPr/>
          <p:nvPr/>
        </p:nvSpPr>
        <p:spPr>
          <a:xfrm rot="12506585">
            <a:off x="6208018" y="3335258"/>
            <a:ext cx="45719" cy="412691"/>
          </a:xfrm>
          <a:prstGeom prst="downArrow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lèche vers le bas 32">
            <a:extLst>
              <a:ext uri="{FF2B5EF4-FFF2-40B4-BE49-F238E27FC236}">
                <a16:creationId xmlns:a16="http://schemas.microsoft.com/office/drawing/2014/main" id="{F66B765D-456F-048A-8D9D-05851FF6837E}"/>
              </a:ext>
            </a:extLst>
          </p:cNvPr>
          <p:cNvSpPr/>
          <p:nvPr/>
        </p:nvSpPr>
        <p:spPr>
          <a:xfrm rot="19847587">
            <a:off x="6527896" y="3334198"/>
            <a:ext cx="45719" cy="412691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lèche vers le bas 33">
            <a:extLst>
              <a:ext uri="{FF2B5EF4-FFF2-40B4-BE49-F238E27FC236}">
                <a16:creationId xmlns:a16="http://schemas.microsoft.com/office/drawing/2014/main" id="{75CADEBD-97FD-1C2A-F8DD-5BECB9D46A0F}"/>
              </a:ext>
            </a:extLst>
          </p:cNvPr>
          <p:cNvSpPr/>
          <p:nvPr/>
        </p:nvSpPr>
        <p:spPr>
          <a:xfrm rot="12761659">
            <a:off x="6850195" y="3341582"/>
            <a:ext cx="45719" cy="412691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5" name="Graphique 34" descr="Contour de visage en colère contour">
            <a:extLst>
              <a:ext uri="{FF2B5EF4-FFF2-40B4-BE49-F238E27FC236}">
                <a16:creationId xmlns:a16="http://schemas.microsoft.com/office/drawing/2014/main" id="{C0F8A611-BE07-8A35-DE86-8428CB8B6AE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805852" y="3835764"/>
            <a:ext cx="535862" cy="53586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7" name="Flèche vers le bas 36">
            <a:extLst>
              <a:ext uri="{FF2B5EF4-FFF2-40B4-BE49-F238E27FC236}">
                <a16:creationId xmlns:a16="http://schemas.microsoft.com/office/drawing/2014/main" id="{509CE99C-1B53-9F34-1A0A-7133CB576578}"/>
              </a:ext>
            </a:extLst>
          </p:cNvPr>
          <p:cNvSpPr/>
          <p:nvPr/>
        </p:nvSpPr>
        <p:spPr>
          <a:xfrm rot="9140438">
            <a:off x="6243293" y="3721670"/>
            <a:ext cx="428987" cy="1085695"/>
          </a:xfrm>
          <a:prstGeom prst="downArrow">
            <a:avLst/>
          </a:prstGeom>
          <a:solidFill>
            <a:srgbClr val="FDFF04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433413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repeatCount="3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0" grpId="0" animBg="1"/>
      <p:bldP spid="32" grpId="0" animBg="1"/>
      <p:bldP spid="33" grpId="0" animBg="1"/>
      <p:bldP spid="34" grpId="0" animBg="1"/>
      <p:bldP spid="3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id="{7F8CCEBA-04AE-1B4B-96DA-31727F0CA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406924"/>
            <a:ext cx="7740351" cy="763524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Optima" panose="02000503060000020004" pitchFamily="2" charset="0"/>
              </a:rPr>
              <a:t>A Brief Illustrative Case Study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AD6D174-A7DA-1442-875C-5DDBEC438730}"/>
              </a:ext>
            </a:extLst>
          </p:cNvPr>
          <p:cNvSpPr txBox="1"/>
          <p:nvPr/>
        </p:nvSpPr>
        <p:spPr>
          <a:xfrm>
            <a:off x="2757055" y="85621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2023F22-164A-334B-0A3D-03DABDAABD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8490" y="2436389"/>
            <a:ext cx="2945433" cy="294543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sx="103000" sy="103000" algn="t" rotWithShape="0">
              <a:prstClr val="black">
                <a:alpha val="30000"/>
              </a:prstClr>
            </a:outerShdw>
          </a:effec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35E21FB8-340E-C3D8-26E2-B8E10E6596CD}"/>
              </a:ext>
            </a:extLst>
          </p:cNvPr>
          <p:cNvSpPr txBox="1"/>
          <p:nvPr/>
        </p:nvSpPr>
        <p:spPr>
          <a:xfrm>
            <a:off x="601526" y="2506550"/>
            <a:ext cx="497858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spc="-50" dirty="0">
                <a:latin typeface="Helvetica" pitchFamily="2" charset="0"/>
              </a:rPr>
              <a:t>Mary, a devoted housewife with two young children and a fervent Catholic…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spc="-50" dirty="0">
                <a:latin typeface="Helvetica" pitchFamily="2" charset="0"/>
              </a:rPr>
              <a:t>Peter a highly controlling man…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spc="-50" dirty="0">
                <a:latin typeface="Helvetica" pitchFamily="2" charset="0"/>
              </a:rPr>
              <a:t>Mary terrified by the prospect of following her own path…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27C3081-1F4C-DBF4-6F65-CF2D61B204E5}"/>
              </a:ext>
            </a:extLst>
          </p:cNvPr>
          <p:cNvSpPr txBox="1"/>
          <p:nvPr/>
        </p:nvSpPr>
        <p:spPr>
          <a:xfrm>
            <a:off x="588171" y="2949024"/>
            <a:ext cx="5175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kern="100" dirty="0">
                <a:ln w="9525">
                  <a:solidFill>
                    <a:srgbClr val="FFC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“A part of myself has remained dead since then!”</a:t>
            </a:r>
            <a:endParaRPr lang="fr-FR" sz="2400" b="1" dirty="0">
              <a:ln w="9525">
                <a:solidFill>
                  <a:srgbClr val="FFC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elvetica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7AFE706-D592-1228-B7AD-620FA63B7F78}"/>
              </a:ext>
            </a:extLst>
          </p:cNvPr>
          <p:cNvSpPr txBox="1"/>
          <p:nvPr/>
        </p:nvSpPr>
        <p:spPr>
          <a:xfrm>
            <a:off x="5940152" y="5525147"/>
            <a:ext cx="2945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Peter and Mary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3BC2764-CE19-5CE9-F93F-4034858C7E0C}"/>
              </a:ext>
            </a:extLst>
          </p:cNvPr>
          <p:cNvSpPr txBox="1"/>
          <p:nvPr/>
        </p:nvSpPr>
        <p:spPr>
          <a:xfrm>
            <a:off x="601526" y="2249571"/>
            <a:ext cx="4978586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spc="-50" dirty="0">
                <a:latin typeface="Helvetica" pitchFamily="2" charset="0"/>
              </a:rPr>
              <a:t>Oscillation between her feelings and her reasoning…</a:t>
            </a:r>
            <a:r>
              <a:rPr lang="en-US" dirty="0"/>
              <a:t> </a:t>
            </a:r>
            <a:endParaRPr lang="en-US" sz="2000" spc="-50" dirty="0">
              <a:latin typeface="Helvetica" pitchFamily="2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spc="-50" dirty="0">
                <a:latin typeface="Helvetica" pitchFamily="2" charset="0"/>
              </a:rPr>
              <a:t>Connecting longstanding fear of men…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spc="-50" dirty="0">
                <a:latin typeface="Helvetica" pitchFamily="2" charset="0"/>
              </a:rPr>
              <a:t>Mother routinely </a:t>
            </a:r>
            <a:r>
              <a:rPr lang="en-US" sz="2000" dirty="0"/>
              <a:t>molesting her and sho</a:t>
            </a:r>
            <a:r>
              <a:rPr lang="en-US" sz="2000" spc="-50" dirty="0">
                <a:latin typeface="Helvetica" pitchFamily="2" charset="0"/>
              </a:rPr>
              <a:t>uting at her…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spc="-50" dirty="0">
                <a:latin typeface="Helvetica" pitchFamily="2" charset="0"/>
              </a:rPr>
              <a:t>Bodily sensation of cold, disconnection akin to dying…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spc="-50" dirty="0">
                <a:latin typeface="Helvetica" pitchFamily="2" charset="0"/>
              </a:rPr>
              <a:t>Mary a “blue baby” because of anoxia…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spc="-50" dirty="0">
                <a:latin typeface="Helvetica" pitchFamily="2" charset="0"/>
              </a:rPr>
              <a:t>Unbearable re-experience of being dead and reanimated…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E6D139F-12A1-217C-3FCF-BF91F460CB53}"/>
              </a:ext>
            </a:extLst>
          </p:cNvPr>
          <p:cNvSpPr txBox="1"/>
          <p:nvPr/>
        </p:nvSpPr>
        <p:spPr>
          <a:xfrm>
            <a:off x="588170" y="2309706"/>
            <a:ext cx="5175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kern="100" dirty="0">
                <a:ln w="9525">
                  <a:solidFill>
                    <a:srgbClr val="FFC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“I felt my body as a baby!”</a:t>
            </a:r>
            <a:endParaRPr lang="fr-FR" sz="2400" b="1" dirty="0">
              <a:ln w="9525">
                <a:solidFill>
                  <a:srgbClr val="FFC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elvetica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30A570C-3576-F263-7DA8-A40532BB362B}"/>
              </a:ext>
            </a:extLst>
          </p:cNvPr>
          <p:cNvSpPr txBox="1"/>
          <p:nvPr/>
        </p:nvSpPr>
        <p:spPr>
          <a:xfrm>
            <a:off x="588171" y="3957674"/>
            <a:ext cx="5175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kern="100" dirty="0">
                <a:ln w="9525">
                  <a:solidFill>
                    <a:srgbClr val="FFC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“I’m not the source of the impulse to live!”</a:t>
            </a:r>
            <a:endParaRPr lang="fr-FR" sz="2400" b="1" dirty="0">
              <a:ln w="9525">
                <a:solidFill>
                  <a:srgbClr val="FFC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elvetica" pitchFamily="2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11431BA-9EDD-DDDB-EA04-B0D5EDA4F88D}"/>
              </a:ext>
            </a:extLst>
          </p:cNvPr>
          <p:cNvSpPr txBox="1"/>
          <p:nvPr/>
        </p:nvSpPr>
        <p:spPr>
          <a:xfrm>
            <a:off x="584136" y="4966324"/>
            <a:ext cx="5175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kern="100" dirty="0">
                <a:ln w="9525">
                  <a:solidFill>
                    <a:srgbClr val="FFC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“So other people do what they want with me!”</a:t>
            </a:r>
            <a:endParaRPr lang="fr-FR" sz="2400" b="1" dirty="0">
              <a:ln w="9525">
                <a:solidFill>
                  <a:srgbClr val="FFC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elvetica" pitchFamily="2" charset="0"/>
            </a:endParaRPr>
          </a:p>
        </p:txBody>
      </p:sp>
      <p:pic>
        <p:nvPicPr>
          <p:cNvPr id="32" name="Image 31" descr="Une image contenant diagramme, Police, ligne, Graphique&#10;&#10;Le contenu généré par l’IA peut être incorrect.">
            <a:extLst>
              <a:ext uri="{FF2B5EF4-FFF2-40B4-BE49-F238E27FC236}">
                <a16:creationId xmlns:a16="http://schemas.microsoft.com/office/drawing/2014/main" id="{9C2E3818-6B84-A3C3-0786-3803E2456A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487" y="2771371"/>
            <a:ext cx="3074149" cy="268866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2916422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300"/>
                            </p:stCondLst>
                            <p:childTnLst>
                              <p:par>
                                <p:cTn id="10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1" grpId="1" uiExpand="1" build="allAtOnce"/>
      <p:bldP spid="12" grpId="0"/>
      <p:bldP spid="6" grpId="0"/>
      <p:bldP spid="6" grpId="1"/>
      <p:bldP spid="3" grpId="0" uiExpand="1" build="allAtOnce"/>
      <p:bldP spid="3" grpId="1" uiExpand="1" build="allAtOnce"/>
      <p:bldP spid="7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id="{7F8CCEBA-04AE-1B4B-96DA-31727F0CA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406924"/>
            <a:ext cx="7740351" cy="763524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Optima" panose="02000503060000020004" pitchFamily="2" charset="0"/>
              </a:rPr>
              <a:t>Self-Regulation in Public Debates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AD6D174-A7DA-1442-875C-5DDBEC438730}"/>
              </a:ext>
            </a:extLst>
          </p:cNvPr>
          <p:cNvSpPr txBox="1"/>
          <p:nvPr/>
        </p:nvSpPr>
        <p:spPr>
          <a:xfrm>
            <a:off x="2757055" y="85621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56FF469-46DA-4422-4EA5-1FB47675F5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" r="37930"/>
          <a:stretch/>
        </p:blipFill>
        <p:spPr>
          <a:xfrm>
            <a:off x="323529" y="2276872"/>
            <a:ext cx="3122304" cy="3285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0DDB084-23B9-CD83-5F8B-41328F5DB20D}"/>
              </a:ext>
            </a:extLst>
          </p:cNvPr>
          <p:cNvSpPr txBox="1"/>
          <p:nvPr/>
        </p:nvSpPr>
        <p:spPr>
          <a:xfrm>
            <a:off x="3905250" y="2266951"/>
            <a:ext cx="513124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spc="-50" dirty="0">
                <a:latin typeface="Helvetica" pitchFamily="2" charset="0"/>
              </a:rPr>
              <a:t>Dr Stuart Shanker’s MEHERIT Center on self-regulation.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spc="-50" dirty="0">
                <a:latin typeface="Helvetica" pitchFamily="2" charset="0"/>
              </a:rPr>
              <a:t>Overstress and overreactions in the public </a:t>
            </a:r>
            <a:r>
              <a:rPr lang="en-US" sz="2000" spc="-50">
                <a:latin typeface="Helvetica" pitchFamily="2" charset="0"/>
              </a:rPr>
              <a:t>debates.</a:t>
            </a:r>
            <a:endParaRPr lang="en-US" sz="2000" spc="-50" dirty="0">
              <a:latin typeface="Helvetica" pitchFamily="2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spc="-50" dirty="0">
                <a:latin typeface="Helvetica" pitchFamily="2" charset="0"/>
              </a:rPr>
              <a:t>Powerful subcortical brain processes at work.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spc="-50" dirty="0">
                <a:latin typeface="Helvetica" pitchFamily="2" charset="0"/>
              </a:rPr>
              <a:t>Recognizing hidden stressors and triggers.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spc="-50" dirty="0">
                <a:latin typeface="Helvetica" pitchFamily="2" charset="0"/>
              </a:rPr>
              <a:t>Finding space to restore calm and emotional balance.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spc="-50" dirty="0">
                <a:latin typeface="Helvetica" pitchFamily="2" charset="0"/>
              </a:rPr>
              <a:t>Reflecting on our brain-body states.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spc="-50" dirty="0">
              <a:latin typeface="Helvetica" pitchFamily="2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82CB394-5E9D-CFA5-E035-C9C039D4C4DE}"/>
              </a:ext>
            </a:extLst>
          </p:cNvPr>
          <p:cNvSpPr txBox="1"/>
          <p:nvPr/>
        </p:nvSpPr>
        <p:spPr>
          <a:xfrm>
            <a:off x="458270" y="2825570"/>
            <a:ext cx="7417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kern="100" dirty="0">
                <a:ln w="9525">
                  <a:solidFill>
                    <a:srgbClr val="FFC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“Feeling not only heals, it gives meaning.”</a:t>
            </a:r>
            <a:endParaRPr lang="fr-FR" sz="2400" b="1" dirty="0">
              <a:ln w="9525">
                <a:solidFill>
                  <a:srgbClr val="FFC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elvetica" pitchFamily="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9A967B0-8A35-28FB-834B-5B3EC734470D}"/>
              </a:ext>
            </a:extLst>
          </p:cNvPr>
          <p:cNvSpPr txBox="1"/>
          <p:nvPr/>
        </p:nvSpPr>
        <p:spPr>
          <a:xfrm>
            <a:off x="5636526" y="5853113"/>
            <a:ext cx="2839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Beyond Belief—A Book Review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5C2326C-5A1B-63BA-23C0-6CA54E73B3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037" y="3935437"/>
            <a:ext cx="1846328" cy="184632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AEEC4DA-B8B6-171F-5832-4108460EB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438" y="5728771"/>
            <a:ext cx="3183875" cy="572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lc="http://schemas.openxmlformats.org/drawingml/2006/lockedCanvas"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457200" algn="ctr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6pPr>
            <a:lvl7pPr marL="914400" algn="ctr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7pPr>
            <a:lvl8pPr marL="1371600" algn="ctr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8pPr>
            <a:lvl9pPr marL="1828800" algn="ctr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9pPr>
          </a:lstStyle>
          <a:p>
            <a:pPr algn="l" eaLnBrk="1" hangingPunct="1">
              <a:lnSpc>
                <a:spcPct val="150000"/>
              </a:lnSpc>
              <a:spcBef>
                <a:spcPts val="0"/>
              </a:spcBef>
            </a:pPr>
            <a:r>
              <a:rPr lang="es-UY" sz="1800" i="1" kern="0" dirty="0">
                <a:solidFill>
                  <a:srgbClr val="003300"/>
                </a:solidFill>
                <a:latin typeface="Arial" charset="0"/>
              </a:rPr>
              <a:t>Collaboration Emma Perrot. </a:t>
            </a:r>
            <a:endParaRPr lang="es-ES" sz="1800" i="1" kern="0" dirty="0">
              <a:solidFill>
                <a:srgbClr val="0033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8799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allAtOnce"/>
      <p:bldP spid="11" grpId="1" uiExpand="1" build="allAtOnce"/>
      <p:bldP spid="25" grpId="0"/>
      <p:bldP spid="3" grpId="0"/>
      <p:bldP spid="5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37166</TotalTime>
  <Words>763</Words>
  <Application>Microsoft Macintosh PowerPoint</Application>
  <PresentationFormat>Affichage à l'écran (4:3)</PresentationFormat>
  <Paragraphs>85</Paragraphs>
  <Slides>10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Helvetica</vt:lpstr>
      <vt:lpstr>Optima</vt:lpstr>
      <vt:lpstr>Wingdings</vt:lpstr>
      <vt:lpstr>Diseño predeterminado</vt:lpstr>
      <vt:lpstr>Recovering from Trauma and Neurosis: What Primal Therapy Can Contribute</vt:lpstr>
      <vt:lpstr>Articulation of the Presentation</vt:lpstr>
      <vt:lpstr>The Context of the 60’s</vt:lpstr>
      <vt:lpstr>What Primal Therapy is About</vt:lpstr>
      <vt:lpstr>Belief as a Coping Mechanism</vt:lpstr>
      <vt:lpstr>The Primal Therapy Process (1/2)</vt:lpstr>
      <vt:lpstr>The Primal Therapy Process (2/2)</vt:lpstr>
      <vt:lpstr>A Brief Illustrative Case Study</vt:lpstr>
      <vt:lpstr>Self-Regulation in Public Debates</vt:lpstr>
      <vt:lpstr>Questions Opened for Discussion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EDU-COTTONMA</cp:lastModifiedBy>
  <cp:revision>943</cp:revision>
  <dcterms:created xsi:type="dcterms:W3CDTF">2014-11-22T09:54:55Z</dcterms:created>
  <dcterms:modified xsi:type="dcterms:W3CDTF">2025-05-16T11:13:20Z</dcterms:modified>
</cp:coreProperties>
</file>